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389" r:id="rId2"/>
    <p:sldId id="460" r:id="rId3"/>
    <p:sldId id="461" r:id="rId4"/>
    <p:sldId id="462" r:id="rId5"/>
    <p:sldId id="463" r:id="rId6"/>
    <p:sldId id="464" r:id="rId7"/>
    <p:sldId id="441" r:id="rId8"/>
    <p:sldId id="452" r:id="rId9"/>
    <p:sldId id="453" r:id="rId10"/>
    <p:sldId id="454" r:id="rId11"/>
    <p:sldId id="455" r:id="rId12"/>
    <p:sldId id="456" r:id="rId13"/>
    <p:sldId id="457" r:id="rId14"/>
    <p:sldId id="458" r:id="rId15"/>
    <p:sldId id="459" r:id="rId16"/>
    <p:sldId id="434" r:id="rId17"/>
    <p:sldId id="442" r:id="rId18"/>
    <p:sldId id="445" r:id="rId19"/>
  </p:sldIdLst>
  <p:sldSz cx="12192000" cy="6858000"/>
  <p:notesSz cx="6797675" cy="987266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002060"/>
    <a:srgbClr val="FD8230"/>
    <a:srgbClr val="FA9038"/>
    <a:srgbClr val="FF9933"/>
    <a:srgbClr val="FF9900"/>
    <a:srgbClr val="FF996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228C8-0F59-4B6E-907C-12900A70CE94}" v="8" dt="2024-01-29T20:48:41.4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4" autoAdjust="0"/>
    <p:restoredTop sz="94677" autoAdjust="0"/>
  </p:normalViewPr>
  <p:slideViewPr>
    <p:cSldViewPr snapToGrid="0">
      <p:cViewPr>
        <p:scale>
          <a:sx n="100" d="100"/>
          <a:sy n="100" d="100"/>
        </p:scale>
        <p:origin x="-714" y="-26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1098" y="0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74977-ADC2-4108-8DC8-30B3F7FE8914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606" y="4750815"/>
            <a:ext cx="5438464" cy="388717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378477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1098" y="9378477"/>
            <a:ext cx="2944958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1EFB5D-023F-43C5-A8FB-4AF56AD19A39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424233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BA72449-1EED-93AE-8C18-FFBA84E3D3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="" xmlns:a16="http://schemas.microsoft.com/office/drawing/2014/main" id="{E82B1F3F-9EE0-5B0E-E62A-6654604DE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B608AFA9-5905-D37C-615C-5AED8E26DC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41413795-0F31-3FA9-E23B-157F272C8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031FB2AD-CF33-75DB-F7CC-C1A22AC29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12261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882680C-2225-148D-B060-3427A2A5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653BCE5A-9A48-1F97-7AE9-42AB35A69E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E6189B1C-C539-DA87-2754-FBE6B13D3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6C19CF46-8098-0666-389D-8888BEBDA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8C58442F-8328-50EE-4DEB-9EF0953F4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76455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="" xmlns:a16="http://schemas.microsoft.com/office/drawing/2014/main" id="{08ED3465-8E0D-2996-3B9E-C1B6A2DDF4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="" xmlns:a16="http://schemas.microsoft.com/office/drawing/2014/main" id="{9C147340-2978-0C4C-21A8-413AC54C88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C0B7C9E9-5875-BF23-8557-E48F08066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FA3C9269-8CB5-50E7-3F28-44DCCBB3E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3F1BBCF-2241-9D10-1933-CA606D1E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85696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E23C2E8-9333-A7E8-19F8-DB373A6F6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9FCB725-C08B-5686-7D50-FF475C6BF9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2435FA28-28C9-9F48-D67B-5F1C06DE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B991BB3-EB6E-25F3-3989-52171E56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641F98B8-84D3-0601-4030-C88A85D56D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36504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9101C187-27E0-1CC0-34FE-6AC6F444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3BC3581E-6078-3429-7D41-7A6C80FD30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39BE5584-647C-35AF-623C-F69349AD1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D2D9A786-2110-393F-0A2B-ED7062116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CD8BAF80-EE40-06D6-D206-BF5F1B634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00132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F180A59-019B-2366-C2E2-7233DA4C39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ADBED6D0-64D2-157D-B6E0-2C416089AB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D97802FB-4EE4-8F21-0F3B-D762929A60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6395EE21-663D-2567-B407-674C6A06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4AD5A034-B3EC-2192-8077-8630F7448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D903D883-CC21-55C3-D03A-4A148D831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736256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6233B71-F8D0-2547-7034-FEC127614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E9B5F866-1A89-3C6A-A56B-C68928365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="" xmlns:a16="http://schemas.microsoft.com/office/drawing/2014/main" id="{DC69CF13-749F-DDB7-8659-88A5E684B8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="" xmlns:a16="http://schemas.microsoft.com/office/drawing/2014/main" id="{94F983D8-A198-E93F-B837-CA77849870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="" xmlns:a16="http://schemas.microsoft.com/office/drawing/2014/main" id="{C521C5D6-B882-F3C6-4F6F-7F2CB04805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="" xmlns:a16="http://schemas.microsoft.com/office/drawing/2014/main" id="{0EFE1776-4083-3395-A00A-997F9FB7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="" xmlns:a16="http://schemas.microsoft.com/office/drawing/2014/main" id="{39D1181F-DBCF-EFD2-8D1E-0CD1D144D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="" xmlns:a16="http://schemas.microsoft.com/office/drawing/2014/main" id="{B17D25EF-5889-2DF5-5A7A-1C6FBC6EE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38204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E89705D3-9C7B-B172-00EA-F660C2307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="" xmlns:a16="http://schemas.microsoft.com/office/drawing/2014/main" id="{616D74F0-26B0-AAA6-AACB-61B79D20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="" xmlns:a16="http://schemas.microsoft.com/office/drawing/2014/main" id="{6A362D3D-643E-7E68-013E-20CA377C8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="" xmlns:a16="http://schemas.microsoft.com/office/drawing/2014/main" id="{C79CF872-D21A-21E0-FE39-FA11B266A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27207397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="" xmlns:a16="http://schemas.microsoft.com/office/drawing/2014/main" id="{C7AF7613-CDA9-8946-EE8F-2DAF76F1C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="" xmlns:a16="http://schemas.microsoft.com/office/drawing/2014/main" id="{FF4ADAB3-866F-D05F-4EF6-FA7B04201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="" xmlns:a16="http://schemas.microsoft.com/office/drawing/2014/main" id="{853B28D1-4BDB-5932-552C-E46789C9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413839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34702439-C47C-8DDE-7EEF-C67E1786C4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0EBA21B0-7552-4AE8-240E-A7476761C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179F5324-D6CE-26A5-ED3C-A2EE40EFF8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32847288-87B6-BE4E-44D5-C672EAF396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0AADFF29-98C4-BCCB-1F40-F66C3CBC5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65D58177-19E2-9F4B-1A71-86FDA382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334050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E607E5-20C6-F3CC-1BB1-C871A6B26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="" xmlns:a16="http://schemas.microsoft.com/office/drawing/2014/main" id="{1CF4BA7B-53BE-7B9F-04E3-3BB7874DE7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="" xmlns:a16="http://schemas.microsoft.com/office/drawing/2014/main" id="{0A46FD0E-4B87-ECAC-A12F-AD857E4A6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="" xmlns:a16="http://schemas.microsoft.com/office/drawing/2014/main" id="{CB68751B-E4B8-FEF7-A880-C0C983811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="" xmlns:a16="http://schemas.microsoft.com/office/drawing/2014/main" id="{870B4424-888E-4D74-AEF8-566A7C636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25BACFA2-FE1E-5355-1A1D-D4411048F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917905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="" xmlns:a16="http://schemas.microsoft.com/office/drawing/2014/main" id="{7ECA442B-7A37-F803-5A9D-4D3B42E1A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CE3DA9A8-A8B2-4DC0-97F2-64EBD137E3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="" xmlns:a16="http://schemas.microsoft.com/office/drawing/2014/main" id="{0C454875-A96C-16E5-EEF0-B0B4D481B0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C9E77-6959-481C-BB30-CFE25CE5E0AD}" type="datetimeFigureOut">
              <a:rPr lang="de-DE" smtClean="0"/>
              <a:pPr/>
              <a:t>09.04.2024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="" xmlns:a16="http://schemas.microsoft.com/office/drawing/2014/main" id="{90616D1A-499E-A347-324C-A723CC6231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="" xmlns:a16="http://schemas.microsoft.com/office/drawing/2014/main" id="{19ACBAD9-2CFC-6713-697B-C1BA7B8473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B5A68-6196-4261-BCEE-52571DCC27B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="" xmlns:p14="http://schemas.microsoft.com/office/powerpoint/2010/main" val="109456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niusthingks.com/Uploads/ewall192.png" TargetMode="External"/><Relationship Id="rId2" Type="http://schemas.openxmlformats.org/officeDocument/2006/relationships/hyperlink" Target="https://www.geniusthingks.com/Uploads/ewall192-1.pn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www.geniusthingks.com/Uploads/ewall-boersenex2.xlsx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utobild.de/artikel/e-autos-batterie-zukunft-superakku-21260619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utobild.de/artikel/e-autos-batterie-zukunft-superakku-21260619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www.autobild.de/artikel/e-autos-batterie-zukunft-superakku-21260619.html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qa-abacus-ewall.azurewebsites.net/" TargetMode="External"/><Relationship Id="rId2" Type="http://schemas.openxmlformats.org/officeDocument/2006/relationships/hyperlink" Target="https://youtu.be/1yJ65M90QfM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B8DE52A-ABB6-02EC-D57D-31539168B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F8638BFB-0770-87E0-3278-3BD76E02EB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F7706A02-0F40-451A-BE65-AA3D420C019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10589"/>
            <a:ext cx="12192000" cy="696911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="" xmlns:a16="http://schemas.microsoft.com/office/drawing/2014/main" id="{5265ABF6-9380-765F-291D-2723FB9611F4}"/>
              </a:ext>
            </a:extLst>
          </p:cNvPr>
          <p:cNvSpPr txBox="1"/>
          <p:nvPr/>
        </p:nvSpPr>
        <p:spPr>
          <a:xfrm>
            <a:off x="241300" y="6019799"/>
            <a:ext cx="10071101" cy="52322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r>
              <a:rPr lang="de-DE" sz="2800" smtClean="0">
                <a:solidFill>
                  <a:srgbClr val="FD8230"/>
                </a:solidFill>
              </a:rPr>
              <a:t>Vorstellung der abacus </a:t>
            </a:r>
            <a:r>
              <a:rPr lang="de-DE" sz="2800" b="1" smtClean="0">
                <a:solidFill>
                  <a:srgbClr val="FD8230"/>
                </a:solidFill>
              </a:rPr>
              <a:t>e</a:t>
            </a:r>
            <a:r>
              <a:rPr lang="de-DE" sz="2800" i="1" smtClean="0">
                <a:solidFill>
                  <a:srgbClr val="FD8230"/>
                </a:solidFill>
              </a:rPr>
              <a:t>Wall</a:t>
            </a:r>
            <a:r>
              <a:rPr lang="de-DE" sz="2800" smtClean="0">
                <a:solidFill>
                  <a:srgbClr val="FD8230"/>
                </a:solidFill>
              </a:rPr>
              <a:t> GmbH und Angebot an Pit </a:t>
            </a:r>
            <a:r>
              <a:rPr lang="de-DE" sz="2800" dirty="0">
                <a:solidFill>
                  <a:srgbClr val="FD8230"/>
                </a:solidFill>
              </a:rPr>
              <a:t>Thunnissen</a:t>
            </a:r>
          </a:p>
        </p:txBody>
      </p:sp>
    </p:spTree>
    <p:extLst>
      <p:ext uri="{BB962C8B-B14F-4D97-AF65-F5344CB8AC3E}">
        <p14:creationId xmlns="" xmlns:p14="http://schemas.microsoft.com/office/powerpoint/2010/main" val="122878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4781867" y="1650670"/>
            <a:ext cx="68103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dirty="0"/>
              <a:t>PI Computer mit WIFI Modul / Ethernet Anschluss zum Smartmeter und WIFI Anbindung der Wallboxen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Der Computer ist die lokale Kopie der Servergaragensteuerung. Er </a:t>
            </a:r>
            <a:r>
              <a:rPr lang="de-DE" dirty="0"/>
              <a:t>ist gleichzeitig eine </a:t>
            </a: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Absicherung des dynamischen Lastmanagements im Falle eines Serverausfalls</a:t>
            </a:r>
          </a:p>
        </p:txBody>
      </p:sp>
      <p:pic>
        <p:nvPicPr>
          <p:cNvPr id="3" name="Picture 28">
            <a:extLst>
              <a:ext uri="{FF2B5EF4-FFF2-40B4-BE49-F238E27FC236}">
                <a16:creationId xmlns="" xmlns:a16="http://schemas.microsoft.com/office/drawing/2014/main" id="{50875EFD-0A20-8B11-21C6-60BDE0BF8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487" y="1363454"/>
            <a:ext cx="2841290" cy="21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3">
            <a:extLst>
              <a:ext uri="{FF2B5EF4-FFF2-40B4-BE49-F238E27FC236}">
                <a16:creationId xmlns="" xmlns:a16="http://schemas.microsoft.com/office/drawing/2014/main" id="{53F9E5A8-2317-E436-0D8F-24B8FE19F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980791">
            <a:off x="1117619" y="3936806"/>
            <a:ext cx="1770108" cy="1207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87683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4124325" y="1264158"/>
            <a:ext cx="7467925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dirty="0"/>
              <a:t>Wallbox 11 kW, Drehstrom dreiphasig, mit</a:t>
            </a:r>
            <a:br>
              <a:rPr lang="de-DE" dirty="0"/>
            </a:br>
            <a:r>
              <a:rPr lang="de-DE" dirty="0"/>
              <a:t>- </a:t>
            </a:r>
            <a:r>
              <a:rPr lang="de-DE"/>
              <a:t>NFC </a:t>
            </a:r>
            <a:r>
              <a:rPr lang="de-DE" smtClean="0"/>
              <a:t>für Wifi-com, Tags &amp; half/public use</a:t>
            </a:r>
            <a:r>
              <a:rPr lang="de-DE" dirty="0"/>
              <a:t/>
            </a:r>
            <a:br>
              <a:rPr lang="de-DE" dirty="0"/>
            </a:br>
            <a:r>
              <a:rPr lang="de-DE"/>
              <a:t>- </a:t>
            </a:r>
            <a:r>
              <a:rPr lang="de-DE" smtClean="0"/>
              <a:t>Display zB für dynamischen QR code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- 5 m Kabel </a:t>
            </a:r>
            <a:r>
              <a:rPr lang="de-DE"/>
              <a:t>und </a:t>
            </a:r>
            <a:r>
              <a:rPr lang="de-DE" smtClean="0"/>
              <a:t>Ladepistole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smtClean="0">
                <a:latin typeface="Arial" panose="020B0604020202020204" pitchFamily="34" charset="0"/>
                <a:cs typeface="Arial" panose="020B0604020202020204" pitchFamily="34" charset="0"/>
              </a:rPr>
              <a:t>- Ultraschallsensor für Überwachung und Parkleitsystem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2">
            <a:extLst>
              <a:ext uri="{FF2B5EF4-FFF2-40B4-BE49-F238E27FC236}">
                <a16:creationId xmlns="" xmlns:a16="http://schemas.microsoft.com/office/drawing/2014/main" id="{2F7016AD-8995-714E-F63C-5510161FC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385076" y="1292064"/>
            <a:ext cx="3282796" cy="3533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36D0C58D-E6A0-661B-0430-2EA9DFEA6CD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638632" y="3257550"/>
            <a:ext cx="1291890" cy="233629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="" xmlns:a16="http://schemas.microsoft.com/office/drawing/2014/main" id="{A6FFFFAB-6E5F-A897-1B54-5E1962C02B59}"/>
              </a:ext>
            </a:extLst>
          </p:cNvPr>
          <p:cNvSpPr txBox="1"/>
          <p:nvPr/>
        </p:nvSpPr>
        <p:spPr>
          <a:xfrm>
            <a:off x="5930522" y="4670512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sz="1800" dirty="0"/>
              <a:t>Von vorne etwas geneigt ist das Display sichtbar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4133" y="3371850"/>
            <a:ext cx="409786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556513" y="381000"/>
            <a:ext cx="1635487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127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49454" y="5276836"/>
            <a:ext cx="96660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dirty="0"/>
              <a:t>Hauptplatine der Wallbox, NFC Platine (rot), SMPS und Parkplatzsensor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="" xmlns:a16="http://schemas.microsoft.com/office/drawing/2014/main" id="{821003D8-F246-FCAB-186F-AC5C568DA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9667" y="1500260"/>
            <a:ext cx="3557293" cy="3557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0">
            <a:extLst>
              <a:ext uri="{FF2B5EF4-FFF2-40B4-BE49-F238E27FC236}">
                <a16:creationId xmlns="" xmlns:a16="http://schemas.microsoft.com/office/drawing/2014/main" id="{FDAD9B56-5815-BDEE-2176-803085CD7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5626868">
            <a:off x="8950826" y="3928363"/>
            <a:ext cx="973544" cy="153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1">
            <a:extLst>
              <a:ext uri="{FF2B5EF4-FFF2-40B4-BE49-F238E27FC236}">
                <a16:creationId xmlns="" xmlns:a16="http://schemas.microsoft.com/office/drawing/2014/main" id="{6584BCD2-2E07-F02C-79C1-EB9D75572E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20168" y="4121012"/>
            <a:ext cx="1363957" cy="1250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2">
            <a:extLst>
              <a:ext uri="{FF2B5EF4-FFF2-40B4-BE49-F238E27FC236}">
                <a16:creationId xmlns="" xmlns:a16="http://schemas.microsoft.com/office/drawing/2014/main" id="{EFDCBADC-F927-9650-4287-76A870550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9880696" y="1682312"/>
            <a:ext cx="783296" cy="37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7">
            <a:extLst>
              <a:ext uri="{FF2B5EF4-FFF2-40B4-BE49-F238E27FC236}">
                <a16:creationId xmlns="" xmlns:a16="http://schemas.microsoft.com/office/drawing/2014/main" id="{FBE53E93-7264-DCBC-C880-36386D7281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006" y="1485339"/>
            <a:ext cx="2187823" cy="3573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9">
            <a:extLst>
              <a:ext uri="{FF2B5EF4-FFF2-40B4-BE49-F238E27FC236}">
                <a16:creationId xmlns="" xmlns:a16="http://schemas.microsoft.com/office/drawing/2014/main" id="{9292074F-09DE-31A0-966E-A0F2D1F753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07141" y="1489952"/>
            <a:ext cx="2107214" cy="355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1">
            <a:extLst>
              <a:ext uri="{FF2B5EF4-FFF2-40B4-BE49-F238E27FC236}">
                <a16:creationId xmlns="" xmlns:a16="http://schemas.microsoft.com/office/drawing/2014/main" id="{33598640-7403-7A88-54C7-056169A99D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79412" y="1470200"/>
            <a:ext cx="1761129" cy="1612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Gerade Verbindung mit Pfeil 15">
            <a:extLst>
              <a:ext uri="{FF2B5EF4-FFF2-40B4-BE49-F238E27FC236}">
                <a16:creationId xmlns="" xmlns:a16="http://schemas.microsoft.com/office/drawing/2014/main" id="{6D65925C-6F45-7786-CE81-5BFF152C7A46}"/>
              </a:ext>
            </a:extLst>
          </p:cNvPr>
          <p:cNvCxnSpPr>
            <a:cxnSpLocks/>
          </p:cNvCxnSpPr>
          <p:nvPr/>
        </p:nvCxnSpPr>
        <p:spPr>
          <a:xfrm>
            <a:off x="502110" y="1521357"/>
            <a:ext cx="645808" cy="525860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>
            <a:extLst>
              <a:ext uri="{FF2B5EF4-FFF2-40B4-BE49-F238E27FC236}">
                <a16:creationId xmlns="" xmlns:a16="http://schemas.microsoft.com/office/drawing/2014/main" id="{87AFDD23-9A50-7ED6-A223-36BDCDDE4807}"/>
              </a:ext>
            </a:extLst>
          </p:cNvPr>
          <p:cNvSpPr txBox="1"/>
          <p:nvPr/>
        </p:nvSpPr>
        <p:spPr>
          <a:xfrm>
            <a:off x="116312" y="1182479"/>
            <a:ext cx="11007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solidFill>
                  <a:schemeClr val="tx2"/>
                </a:solidFill>
              </a:rPr>
              <a:t>Display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="" xmlns:a16="http://schemas.microsoft.com/office/drawing/2014/main" id="{3D77EDB1-A1EF-D5AD-C502-8A6C811E8F36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10800000">
            <a:off x="10252288" y="1513117"/>
            <a:ext cx="1866996" cy="14732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841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8572500" y="1085849"/>
            <a:ext cx="361950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sz="2400" dirty="0"/>
              <a:t>Stelen aus Edelstahl</a:t>
            </a:r>
            <a:br>
              <a:rPr lang="de-DE" sz="2400" dirty="0"/>
            </a:br>
            <a:r>
              <a:rPr lang="de-DE" sz="2400" dirty="0"/>
              <a:t>- hängend mit Gelenk</a:t>
            </a:r>
            <a:br>
              <a:rPr lang="de-DE" sz="2400" dirty="0"/>
            </a:br>
            <a:r>
              <a:rPr lang="de-DE" sz="2400" dirty="0"/>
              <a:t>- stehend als Säule</a:t>
            </a:r>
          </a:p>
          <a:p>
            <a:pPr marL="0" indent="0">
              <a:spcAft>
                <a:spcPts val="600"/>
              </a:spcAft>
              <a:buNone/>
            </a:pP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de-DE" sz="2400" dirty="0"/>
              <a:t>Durch das Gelenk ist die Hängekonstruktion vor Beschädigung geschützt, wenn ein Fahrzeug dagegen gefahren wird. 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33">
            <a:extLst>
              <a:ext uri="{FF2B5EF4-FFF2-40B4-BE49-F238E27FC236}">
                <a16:creationId xmlns="" xmlns:a16="http://schemas.microsoft.com/office/drawing/2014/main" id="{9CAA8A9D-F644-5588-1755-3B43BE76D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42285"/>
            <a:ext cx="5393061" cy="4089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34">
            <a:extLst>
              <a:ext uri="{FF2B5EF4-FFF2-40B4-BE49-F238E27FC236}">
                <a16:creationId xmlns="" xmlns:a16="http://schemas.microsoft.com/office/drawing/2014/main" id="{45B0B49F-03F0-9C23-0868-0CBCF709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972" y="1504185"/>
            <a:ext cx="659996" cy="8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6656" y="2101457"/>
            <a:ext cx="2724313" cy="363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9">
            <a:extLst>
              <a:ext uri="{FF2B5EF4-FFF2-40B4-BE49-F238E27FC236}">
                <a16:creationId xmlns="" xmlns:a16="http://schemas.microsoft.com/office/drawing/2014/main" id="{E002A734-DBFB-8F61-A20B-835996DB7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59433" y="1278713"/>
            <a:ext cx="1357602" cy="4429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969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4467193" y="1194410"/>
            <a:ext cx="736204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dirty="0"/>
              <a:t>Einzigartiger Tester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- vollautomatisches Testen ohne Umstecken</a:t>
            </a:r>
            <a:br>
              <a:rPr lang="de-DE" dirty="0"/>
            </a:br>
            <a:r>
              <a:rPr lang="de-DE" dirty="0"/>
              <a:t>- der Elektriker steckt den Tester zwischen</a:t>
            </a:r>
            <a:br>
              <a:rPr lang="de-DE" dirty="0"/>
            </a:br>
            <a:r>
              <a:rPr lang="de-DE" dirty="0"/>
              <a:t>  Pistole und Wallbox und löst mittels eines Tags</a:t>
            </a:r>
            <a:br>
              <a:rPr lang="de-DE" dirty="0"/>
            </a:br>
            <a:r>
              <a:rPr lang="de-DE" dirty="0"/>
              <a:t>  die Testung aus</a:t>
            </a:r>
            <a:br>
              <a:rPr lang="de-DE" dirty="0"/>
            </a:br>
            <a:r>
              <a:rPr lang="de-DE" dirty="0"/>
              <a:t>- automatische Messung und Erfassung der</a:t>
            </a:r>
            <a:br>
              <a:rPr lang="de-DE" dirty="0"/>
            </a:br>
            <a:r>
              <a:rPr lang="de-DE" dirty="0"/>
              <a:t>  Daten, abrufbar im Server</a:t>
            </a:r>
            <a:br>
              <a:rPr lang="de-DE" dirty="0"/>
            </a:br>
            <a:r>
              <a:rPr lang="de-DE" dirty="0"/>
              <a:t>- Dauer ca. 1 Minute statt der üblichen 15 min. je Wallbox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="" xmlns:a16="http://schemas.microsoft.com/office/drawing/2014/main" id="{7EB497CC-0BD1-6070-591D-4848C6612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1842534" y="1194410"/>
            <a:ext cx="2200600" cy="337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12">
            <a:extLst>
              <a:ext uri="{FF2B5EF4-FFF2-40B4-BE49-F238E27FC236}">
                <a16:creationId xmlns="" xmlns:a16="http://schemas.microsoft.com/office/drawing/2014/main" id="{D5B0551B-D981-1C3B-B793-7532B845C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1440" y="1194410"/>
            <a:ext cx="1295890" cy="5312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1F0C0154-5EDF-BAE0-A671-EF319164CDE4}"/>
              </a:ext>
            </a:extLst>
          </p:cNvPr>
          <p:cNvSpPr txBox="1"/>
          <p:nvPr/>
        </p:nvSpPr>
        <p:spPr>
          <a:xfrm>
            <a:off x="1698770" y="5246533"/>
            <a:ext cx="33990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sz="1800" dirty="0"/>
              <a:t>Gehäuse und </a:t>
            </a:r>
            <a:r>
              <a:rPr lang="de-DE" sz="1800" dirty="0" err="1"/>
              <a:t>Platinendesign</a:t>
            </a:r>
            <a:endParaRPr lang="de-DE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0746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84511" y="0"/>
            <a:ext cx="6936039" cy="3963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Grafik 13" descr="ewall19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35082" y="3697464"/>
            <a:ext cx="2351694" cy="273191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166989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180006" y="4238625"/>
            <a:ext cx="494444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sz="1400" dirty="0"/>
              <a:t>1 </a:t>
            </a:r>
            <a:r>
              <a:rPr lang="de-DE" sz="1400" dirty="0" err="1"/>
              <a:t>ph</a:t>
            </a:r>
            <a:r>
              <a:rPr lang="de-DE" sz="1400" dirty="0"/>
              <a:t> auf 3 </a:t>
            </a:r>
            <a:r>
              <a:rPr lang="de-DE" sz="1400" dirty="0" err="1"/>
              <a:t>ph</a:t>
            </a:r>
            <a:r>
              <a:rPr lang="de-DE" sz="1400" dirty="0"/>
              <a:t> Converter </a:t>
            </a:r>
            <a:r>
              <a:rPr lang="de-DE" altLang="de-DE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(123 Box)</a:t>
            </a:r>
            <a:r>
              <a:rPr lang="de-DE" sz="1400" dirty="0"/>
              <a:t> </a:t>
            </a:r>
            <a:br>
              <a:rPr lang="de-DE" sz="1400" dirty="0"/>
            </a:br>
            <a:r>
              <a:rPr lang="de-DE" sz="1400" dirty="0"/>
              <a:t>Wichtige Komponente in allen Mono- Phasen Ländern (z.B. FR, IT, ES, EN), da ohne den Converter in diesen Ländern mit einer Standardwallbox nur mit 3,8 kW geladen werden kann, weil der typische </a:t>
            </a:r>
            <a:r>
              <a:rPr lang="de-DE" sz="1400" dirty="0" err="1"/>
              <a:t>On</a:t>
            </a:r>
            <a:r>
              <a:rPr lang="de-DE" altLang="de-DE" sz="14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board</a:t>
            </a:r>
            <a:r>
              <a:rPr lang="de-DE" altLang="de-DE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Charger heutiger EVs nur 16A je Phase AC verarbeiten kann</a:t>
            </a:r>
            <a:r>
              <a:rPr lang="de-DE" sz="1400" dirty="0"/>
              <a:t>;</a:t>
            </a:r>
            <a:br>
              <a:rPr lang="de-DE" sz="1400" dirty="0"/>
            </a:br>
            <a:r>
              <a:rPr lang="de-DE" sz="1400" dirty="0"/>
              <a:t>Der Converter wandelt die 48A einer Phase in 3 x 16A auf jeder Phase, natürlich auch mit Lastmanagement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8">
            <a:extLst>
              <a:ext uri="{FF2B5EF4-FFF2-40B4-BE49-F238E27FC236}">
                <a16:creationId xmlns="" xmlns:a16="http://schemas.microsoft.com/office/drawing/2014/main" id="{8A6C66C2-F789-5662-4FF6-0BDB82AFA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6764" y="988460"/>
            <a:ext cx="4843450" cy="2921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>
            <a:extLst>
              <a:ext uri="{FF2B5EF4-FFF2-40B4-BE49-F238E27FC236}">
                <a16:creationId xmlns="" xmlns:a16="http://schemas.microsoft.com/office/drawing/2014/main" id="{147315CF-3B35-DCB2-E472-ACD43965596B}"/>
              </a:ext>
            </a:extLst>
          </p:cNvPr>
          <p:cNvSpPr txBox="1"/>
          <p:nvPr/>
        </p:nvSpPr>
        <p:spPr>
          <a:xfrm>
            <a:off x="2876550" y="3902893"/>
            <a:ext cx="24669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sz="1100" dirty="0"/>
              <a:t>3D-Druck </a:t>
            </a:r>
            <a:r>
              <a:rPr lang="de-DE" sz="1100"/>
              <a:t>des Converterdesigns</a:t>
            </a:r>
            <a:endParaRPr lang="de-D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10620376" y="0"/>
            <a:ext cx="15716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200" b="1" smtClean="0"/>
              <a:t>Länder mit vorwiegend </a:t>
            </a:r>
          </a:p>
          <a:p>
            <a:r>
              <a:rPr lang="de-DE" sz="1200" b="1" smtClean="0"/>
              <a:t>einphasigem Strom:</a:t>
            </a:r>
            <a:endParaRPr lang="de-DE" sz="1200" smtClean="0"/>
          </a:p>
          <a:p>
            <a:r>
              <a:rPr lang="de-DE" sz="1200" b="1" smtClean="0"/>
              <a:t>Belgien</a:t>
            </a:r>
            <a:endParaRPr lang="de-DE" sz="1200" smtClean="0"/>
          </a:p>
          <a:p>
            <a:r>
              <a:rPr lang="de-DE" sz="1200" b="1" smtClean="0"/>
              <a:t>Dänemark</a:t>
            </a:r>
            <a:endParaRPr lang="de-DE" sz="1200" smtClean="0"/>
          </a:p>
          <a:p>
            <a:r>
              <a:rPr lang="de-DE" sz="1200" b="1" smtClean="0"/>
              <a:t>Frankreich</a:t>
            </a:r>
            <a:r>
              <a:rPr lang="de-DE" sz="1200" smtClean="0"/>
              <a:t> </a:t>
            </a:r>
          </a:p>
          <a:p>
            <a:r>
              <a:rPr lang="de-DE" sz="1200" b="1" smtClean="0"/>
              <a:t>Irland</a:t>
            </a:r>
            <a:endParaRPr lang="de-DE" sz="1200" smtClean="0"/>
          </a:p>
          <a:p>
            <a:r>
              <a:rPr lang="de-DE" sz="1200" b="1" smtClean="0"/>
              <a:t>Luxemburg</a:t>
            </a:r>
            <a:endParaRPr lang="de-DE" sz="1200" smtClean="0"/>
          </a:p>
          <a:p>
            <a:r>
              <a:rPr lang="de-DE" sz="1200" b="1" smtClean="0"/>
              <a:t>Malta</a:t>
            </a:r>
            <a:endParaRPr lang="de-DE" sz="1200" smtClean="0"/>
          </a:p>
          <a:p>
            <a:r>
              <a:rPr lang="de-DE" sz="1200" b="1" smtClean="0"/>
              <a:t>Niederlande</a:t>
            </a:r>
            <a:endParaRPr lang="de-DE" sz="1200" smtClean="0"/>
          </a:p>
          <a:p>
            <a:r>
              <a:rPr lang="de-DE" sz="1200" b="1" smtClean="0"/>
              <a:t>Portugal</a:t>
            </a:r>
            <a:endParaRPr lang="de-DE" sz="1200" smtClean="0"/>
          </a:p>
          <a:p>
            <a:r>
              <a:rPr lang="de-DE" sz="1200" b="1" smtClean="0"/>
              <a:t>Zypern</a:t>
            </a:r>
            <a:endParaRPr lang="de-DE" sz="1200" smtClean="0"/>
          </a:p>
          <a:p>
            <a:r>
              <a:rPr lang="de-DE" sz="1200" b="1" smtClean="0"/>
              <a:t>Italien</a:t>
            </a:r>
            <a:r>
              <a:rPr lang="de-DE" sz="1200" smtClean="0"/>
              <a:t> in Wohnungen</a:t>
            </a:r>
          </a:p>
          <a:p>
            <a:r>
              <a:rPr lang="de-DE" sz="1200" b="1" smtClean="0"/>
              <a:t>Österreich</a:t>
            </a:r>
            <a:r>
              <a:rPr lang="de-DE" sz="1200" smtClean="0"/>
              <a:t>  bis 30 kW</a:t>
            </a:r>
          </a:p>
          <a:p>
            <a:r>
              <a:rPr lang="de-DE" sz="1200" b="1" smtClean="0"/>
              <a:t>Spanien</a:t>
            </a:r>
            <a:r>
              <a:rPr lang="de-DE" sz="1200" smtClean="0"/>
              <a:t> auf dem Land</a:t>
            </a:r>
            <a:endParaRPr lang="de-DE" sz="1200"/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343649"/>
            <a:ext cx="12192000" cy="514351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feld 10"/>
          <p:cNvSpPr txBox="1"/>
          <p:nvPr/>
        </p:nvSpPr>
        <p:spPr>
          <a:xfrm>
            <a:off x="8705850" y="4219574"/>
            <a:ext cx="159067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b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Bonus: Bidirektionales Laden: Hardware als „Abfallprodukt“ der 123 wäre bereits vorhanden!</a:t>
            </a:r>
            <a:endParaRPr lang="en-US" sz="1400" b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4675" y="4265034"/>
            <a:ext cx="395288" cy="32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01025" y="5217534"/>
            <a:ext cx="395288" cy="3212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29837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8248650" y="0"/>
            <a:ext cx="3943350" cy="5709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mtClean="0"/>
              <a:t>die </a:t>
            </a:r>
            <a:r>
              <a:rPr lang="de-DE" dirty="0"/>
              <a:t>Platine unserer Wallbox mit </a:t>
            </a:r>
            <a:r>
              <a:rPr lang="de-DE"/>
              <a:t>einem </a:t>
            </a:r>
            <a:r>
              <a:rPr lang="de-DE" smtClean="0"/>
              <a:t>Schutzgehäuse passt </a:t>
            </a:r>
            <a:r>
              <a:rPr lang="de-DE"/>
              <a:t>in </a:t>
            </a:r>
            <a:r>
              <a:rPr lang="de-DE" smtClean="0"/>
              <a:t>jeden </a:t>
            </a:r>
            <a:r>
              <a:rPr lang="de-DE" dirty="0"/>
              <a:t>normalen  Laternenpfahl. 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Benötigt wird nur eine Metallabdeckplatte der Laterne mit</a:t>
            </a:r>
            <a:br>
              <a:rPr lang="de-DE" dirty="0"/>
            </a:br>
            <a:r>
              <a:rPr lang="de-DE" dirty="0"/>
              <a:t>- Fenster für Display und</a:t>
            </a:r>
            <a:br>
              <a:rPr lang="de-DE" dirty="0"/>
            </a:br>
            <a:r>
              <a:rPr lang="de-DE" dirty="0"/>
              <a:t>- Steckervorrichtung inkl. Verriegelung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Kosten je Laterne: geschätzt  bis 150 € </a:t>
            </a:r>
            <a:br>
              <a:rPr lang="de-DE" dirty="0"/>
            </a:br>
            <a:endParaRPr lang="de-DE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dirty="0"/>
              <a:t>Beim Verkaufspreis von 2.000 € Marge rd. 90 %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000750"/>
            <a:ext cx="12192000" cy="859369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635" y="228600"/>
            <a:ext cx="3511759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>
            <a:extLst>
              <a:ext uri="{FF2B5EF4-FFF2-40B4-BE49-F238E27FC236}">
                <a16:creationId xmlns="" xmlns:a16="http://schemas.microsoft.com/office/drawing/2014/main" id="{C2E237B2-4904-621D-40F7-50709FF5188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8019" y="0"/>
            <a:ext cx="4678514" cy="5728934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5" y="159785"/>
            <a:ext cx="904875" cy="55660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8075" y="5311830"/>
            <a:ext cx="2548676" cy="1546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982025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53263" cy="284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30427"/>
            <a:ext cx="4347410" cy="244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7180" y="4561472"/>
            <a:ext cx="4082716" cy="229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89558" y="0"/>
            <a:ext cx="5502442" cy="3095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96463" y="2851483"/>
            <a:ext cx="4395537" cy="247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886450"/>
            <a:ext cx="12192000" cy="971550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142875" y="1089026"/>
            <a:ext cx="12049125" cy="594008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spcAft>
                <a:spcPts val="600"/>
              </a:spcAft>
              <a:buNone/>
            </a:pPr>
            <a:endParaRPr lang="de-DE" sz="1600" smtClean="0"/>
          </a:p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Zum Mitnehmen/Behalten:</a:t>
            </a:r>
          </a:p>
          <a:p>
            <a:pPr marL="457200" indent="-457200">
              <a:spcAft>
                <a:spcPts val="600"/>
              </a:spcAft>
              <a:buNone/>
            </a:pPr>
            <a:endParaRPr lang="de-DE" sz="1600" smtClean="0">
              <a:solidFill>
                <a:srgbClr val="FF0000"/>
              </a:solidFill>
            </a:endParaRPr>
          </a:p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abacus eWall 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smtClean="0"/>
              <a:t>ist vertikal produktorientiert wie kein anderes Unternehmen auf der Welt, USPs: 123+bidirektional, SM, schwenkende Hängevorrichtung, Trafokontrollansatz, </a:t>
            </a:r>
            <a:r>
              <a:rPr lang="de-DE" sz="1600" smtClean="0">
                <a:solidFill>
                  <a:srgbClr val="FF0000"/>
                </a:solidFill>
              </a:rPr>
              <a:t>allein durch den Tester spart der Kunde 100% der Anlagenkosten!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 </a:t>
            </a:r>
            <a:r>
              <a:rPr lang="de-DE" sz="1600" smtClean="0">
                <a:solidFill>
                  <a:srgbClr val="FF0000"/>
                </a:solidFill>
              </a:rPr>
              <a:t>produziert risikofrei</a:t>
            </a:r>
            <a:r>
              <a:rPr lang="de-DE" sz="1600" smtClean="0"/>
              <a:t>, weil der Kunde durch die Vorauszahlung iHv 150€ das gesamte Produkt vorfinanziert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kann sich leisten, dem Kunden einen 15J-Mietkaufansatz anzubieten, weshalb diese geringen Kosten auf den Mieter direkt abwälzbar sind. Darum kann der abacus Kunde das gesamte System </a:t>
            </a:r>
            <a:r>
              <a:rPr lang="de-DE" sz="1600" smtClean="0">
                <a:solidFill>
                  <a:srgbClr val="FF0000"/>
                </a:solidFill>
              </a:rPr>
              <a:t>am Ende ohne eigene Kosten anbieten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de-DE" sz="1600" smtClean="0"/>
              <a:t>betreibt lean management und</a:t>
            </a:r>
            <a:r>
              <a:rPr lang="de-DE" sz="1600" smtClean="0">
                <a:solidFill>
                  <a:schemeClr val="accent1"/>
                </a:solidFill>
              </a:rPr>
              <a:t> </a:t>
            </a:r>
            <a:r>
              <a:rPr lang="de-DE" sz="1600" smtClean="0">
                <a:solidFill>
                  <a:srgbClr val="FF0000"/>
                </a:solidFill>
              </a:rPr>
              <a:t>ist hochprofitabel</a:t>
            </a:r>
            <a:r>
              <a:rPr lang="de-DE" sz="1600" smtClean="0">
                <a:solidFill>
                  <a:schemeClr val="accent1"/>
                </a:solidFill>
              </a:rPr>
              <a:t>: </a:t>
            </a:r>
            <a:r>
              <a:rPr lang="de-DE" sz="1600" smtClean="0"/>
              <a:t>7€ + 9.95€ netto/Monat – ca. 1-5€ für den Geschäftserhalt= ca. 12€-16€ Gewinn je Monat</a:t>
            </a:r>
          </a:p>
          <a:p>
            <a:pPr>
              <a:buFont typeface="Arial" pitchFamily="34" charset="0"/>
              <a:buChar char="•"/>
            </a:pPr>
            <a:r>
              <a:rPr lang="de-DE" sz="1600" smtClean="0"/>
              <a:t>das Potenzial liegt bei ca 300mio LP alleine in EU, 1% Marktanteil brächte bereits ca. </a:t>
            </a:r>
            <a:r>
              <a:rPr lang="de-DE" sz="1600" smtClean="0">
                <a:solidFill>
                  <a:srgbClr val="FF0000"/>
                </a:solidFill>
              </a:rPr>
              <a:t>50mio€/Monat Gewinn</a:t>
            </a:r>
            <a:r>
              <a:rPr lang="de-DE" sz="1600" smtClean="0"/>
              <a:t>, zzgl. 123, etc.</a:t>
            </a:r>
            <a:endParaRPr lang="en-US" sz="1600" smtClean="0"/>
          </a:p>
          <a:p>
            <a:pPr>
              <a:buFont typeface="Arial" pitchFamily="34" charset="0"/>
              <a:buChar char="•"/>
            </a:pPr>
            <a:r>
              <a:rPr lang="de-DE" sz="1600" smtClean="0">
                <a:hlinkClick r:id="rId2"/>
              </a:rPr>
              <a:t>will über OTC-Börsennotierung ein KGV &gt;30 und einen Kurswert &gt;1mia€ in 15 Jahren erreichen </a:t>
            </a:r>
            <a:r>
              <a:rPr lang="de-DE" sz="1600" smtClean="0"/>
              <a:t>(</a:t>
            </a:r>
            <a:r>
              <a:rPr lang="de-DE" sz="1600" smtClean="0">
                <a:solidFill>
                  <a:srgbClr val="FF0000"/>
                </a:solidFill>
              </a:rPr>
              <a:t>PT Anteil dann ca </a:t>
            </a:r>
            <a:r>
              <a:rPr lang="de-DE" sz="1600" smtClean="0">
                <a:solidFill>
                  <a:srgbClr val="FF0000"/>
                </a:solidFill>
              </a:rPr>
              <a:t>135mio</a:t>
            </a:r>
            <a:r>
              <a:rPr lang="de-DE" sz="1600" smtClean="0">
                <a:solidFill>
                  <a:srgbClr val="FF0000"/>
                </a:solidFill>
              </a:rPr>
              <a:t>€</a:t>
            </a:r>
            <a:r>
              <a:rPr lang="de-DE" sz="1600" smtClean="0"/>
              <a:t>)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</a:pPr>
            <a:endParaRPr lang="de-DE" sz="280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de-DE" sz="3200" u="sng" smtClean="0">
                <a:solidFill>
                  <a:srgbClr val="66FFFF"/>
                </a:solidFill>
                <a:hlinkClick r:id="rId3"/>
              </a:rPr>
              <a:t>Fragen? Fragen? Fragen? Fragen? Fragen? Fragen?</a:t>
            </a:r>
          </a:p>
          <a:p>
            <a:pPr marL="0" indent="0">
              <a:buNone/>
            </a:pPr>
            <a:endParaRPr lang="de-DE" smtClean="0"/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609B17D8-DF48-03FE-68C4-6F1884F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301994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 </a:t>
            </a:r>
            <a:r>
              <a:rPr lang="de-DE" altLang="de-DE" sz="3600" b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e-DE" altLang="de-DE" sz="3600" i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Wall </a:t>
            </a: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GmbH – unser Geschäftsmodell</a:t>
            </a:r>
            <a:endParaRPr kumimoji="0" lang="de-DE" altLang="de-DE" sz="3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074400" y="279400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0" y="1003300"/>
            <a:ext cx="12192000" cy="49705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Geschäftsfeld der abacus eWall GmbH besteht aus der Herstellung und dem serverkontrollierten Betrieb von AC-Ladegeräten für EVs. </a:t>
            </a:r>
            <a:br>
              <a:rPr lang="de-DE" sz="1600" smtClean="0"/>
            </a:br>
            <a:r>
              <a:rPr lang="de-DE" sz="1600" smtClean="0"/>
              <a:t>Die Produktpalette umfasst in naher Zukunft:</a:t>
            </a:r>
            <a:endParaRPr lang="de-DE" sz="1800" smtClean="0"/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Ladegeräte für vornehmlich Grossgaragen=Tiefgaragen</a:t>
            </a:r>
          </a:p>
          <a:p>
            <a:pPr lvl="2">
              <a:buFont typeface="Arial" pitchFamily="34" charset="0"/>
              <a:buChar char="•"/>
            </a:pPr>
            <a:r>
              <a:rPr lang="de-DE" sz="1600" smtClean="0"/>
              <a:t>an der Wand befestigt</a:t>
            </a:r>
          </a:p>
          <a:p>
            <a:pPr lvl="2">
              <a:buFont typeface="Arial" pitchFamily="34" charset="0"/>
              <a:buChar char="•"/>
            </a:pPr>
            <a:r>
              <a:rPr lang="de-DE" sz="1600" smtClean="0"/>
              <a:t>an einer Edelstahlstele befestigt in 1-4er Konfiguration </a:t>
            </a:r>
          </a:p>
          <a:p>
            <a:pPr lvl="2">
              <a:buFont typeface="Arial" pitchFamily="34" charset="0"/>
              <a:buChar char="•"/>
            </a:pPr>
            <a:r>
              <a:rPr lang="de-DE" sz="1600" smtClean="0"/>
              <a:t>von der Decke kardanisch hängend in 1-4er Konfiguration </a:t>
            </a:r>
          </a:p>
          <a:p>
            <a:pPr>
              <a:buNone/>
            </a:pPr>
            <a:r>
              <a:rPr lang="de-DE" sz="1800" smtClean="0"/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Laternenlader mit vollständiger HW-Integration in bestehende Laternen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in Wände integrierte Ladegeräte, noch vandalismussicherere Installationen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123=1Ph zu 3Ph Konverter für 1Ph Länder wie EN/FR/IT/ES, die damit erstmalig Standard EVs (dreiphasige onboard Charger) nutzen können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Automatischer Tester für die Jahresprüfung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de-DE" sz="1800" smtClean="0"/>
          </a:p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11-köpfige Team betriebsinterner und –externer Mitarbeiter besteht derzeit aus: 2 GF (Bernhard &amp; Markus), Design (Yannic), PCB Design (Shahab &amp; Muchamad &amp; Ahmad), Firmware (Fareed &amp; Abhinav), ServerSW (Pramod), Frontend UI (Pramods MA), PCB Produktionskoordination (Hamza)</a:t>
            </a:r>
          </a:p>
          <a:p>
            <a:pPr>
              <a:buNone/>
            </a:pPr>
            <a:r>
              <a:rPr lang="de-DE" sz="1600" smtClean="0"/>
              <a:t>Betriebsinterne Standorte: Hauptsitz Meerbusch, Endproduktion aller Systeme Nizza, ServerSW&amp;Admin Indien, </a:t>
            </a:r>
          </a:p>
          <a:p>
            <a:pPr>
              <a:buNone/>
            </a:pPr>
            <a:r>
              <a:rPr lang="de-DE" sz="1600" smtClean="0"/>
              <a:t>Betriebsexterne Mitarbeiter: PCB Design Kanada &amp; Indonesien, Firmware Pakistan, PCB Herstellung China</a:t>
            </a:r>
            <a:endParaRPr lang="de-DE" sz="1600" dirty="0"/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609B17D8-DF48-03FE-68C4-6F1884F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301994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 </a:t>
            </a:r>
            <a:r>
              <a:rPr lang="de-DE" altLang="de-DE" sz="3600" b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e-DE" altLang="de-DE" sz="3600" i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Wall </a:t>
            </a: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GmbH – was machen wir,wer sind wir </a:t>
            </a:r>
            <a:endParaRPr kumimoji="0" lang="de-DE" altLang="de-DE" sz="3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000750"/>
            <a:ext cx="12192000" cy="857250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3950" y="231775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0" y="1003300"/>
            <a:ext cx="12192000" cy="497059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Geschäftsfeld der abacus eWall GmbH besteht aus der Herstellung und dem serverkontrollierten Betrieb von AC-Ladegeräten für EVs. </a:t>
            </a:r>
            <a:br>
              <a:rPr lang="de-DE" sz="1600" smtClean="0"/>
            </a:br>
            <a:r>
              <a:rPr lang="de-DE" sz="1600" smtClean="0"/>
              <a:t>Die Produktpalette umfasst in naher Zukunft:</a:t>
            </a:r>
            <a:endParaRPr lang="de-DE" sz="1800" smtClean="0"/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Ladegeräte für Grossgaragen</a:t>
            </a:r>
          </a:p>
          <a:p>
            <a:pPr lvl="2">
              <a:buFont typeface="Arial" pitchFamily="34" charset="0"/>
              <a:buChar char="•"/>
            </a:pPr>
            <a:r>
              <a:rPr lang="de-DE" sz="1600" smtClean="0"/>
              <a:t>an der Wand befestigt</a:t>
            </a:r>
          </a:p>
          <a:p>
            <a:pPr lvl="2">
              <a:buFont typeface="Arial" pitchFamily="34" charset="0"/>
              <a:buChar char="•"/>
            </a:pPr>
            <a:r>
              <a:rPr lang="de-DE" sz="1600" smtClean="0"/>
              <a:t>an einer Edelstahlstele befestigt in 1-4er Konfiguration </a:t>
            </a:r>
          </a:p>
          <a:p>
            <a:pPr lvl="2">
              <a:buFont typeface="Arial" pitchFamily="34" charset="0"/>
              <a:buChar char="•"/>
            </a:pPr>
            <a:r>
              <a:rPr lang="de-DE" sz="1600" smtClean="0"/>
              <a:t>von der Decke kardanisch hängend in 1-4er Konfiguration </a:t>
            </a:r>
          </a:p>
          <a:p>
            <a:pPr>
              <a:buNone/>
            </a:pPr>
            <a:r>
              <a:rPr lang="de-DE" sz="1800" smtClean="0"/>
              <a:t>	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Laternenlader mit vollständiger HW-Integration in bestehende Laternen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in Wände integrierte Ladegeräte, noch vandalismussicherere Installationen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123=1Ph zu 3Ph Konverter für 1Ph Länder wie EN/FR/IT/ES, die damit erstmalig Standard EVs (dreiphasige onboard Charger) nutzen können</a:t>
            </a:r>
          </a:p>
          <a:p>
            <a:pPr lvl="1">
              <a:buFont typeface="Arial" pitchFamily="34" charset="0"/>
              <a:buChar char="•"/>
            </a:pPr>
            <a:r>
              <a:rPr lang="de-DE" sz="1600" smtClean="0"/>
              <a:t>Automatischer Tester für die Jahresprüfung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de-DE" sz="1800" smtClean="0"/>
          </a:p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11-köpfige Team betriebsinterner und –externer Mitarbeiter besteht derzeit aus: 2 GF (Bernhard &amp; Markus), Design (Yannic), PCB Design (Shahab &amp; Muchamad &amp; Ahmad), Firmware (Fareed &amp; Abhinav), ServerSW (Pramod), Frontend UI (Pramods MA), PCB Produktionskoordination (Hamza)</a:t>
            </a:r>
          </a:p>
          <a:p>
            <a:pPr>
              <a:buNone/>
            </a:pPr>
            <a:r>
              <a:rPr lang="de-DE" sz="1600" smtClean="0"/>
              <a:t>Betriebsinterne Standorte: Hauptsitz Meerbusch, Endproduktion aller Systeme Nizza, ServerSW&amp;Admin Indien, </a:t>
            </a:r>
          </a:p>
          <a:p>
            <a:pPr>
              <a:buNone/>
            </a:pPr>
            <a:r>
              <a:rPr lang="de-DE" sz="1600" smtClean="0"/>
              <a:t>Betriebsexterne Mitarbeiter: PCB Design Kanada &amp; Indonesien, Firmware Pakistan, PCB Herstellung China</a:t>
            </a:r>
            <a:endParaRPr lang="de-DE" sz="1600" dirty="0"/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609B17D8-DF48-03FE-68C4-6F1884F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301994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 </a:t>
            </a:r>
            <a:r>
              <a:rPr lang="de-DE" altLang="de-DE" sz="3600" b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e-DE" altLang="de-DE" sz="3600" i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Wall </a:t>
            </a: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GmbH – was machen wir,wer sind wir </a:t>
            </a:r>
            <a:endParaRPr kumimoji="0" lang="de-DE" altLang="de-DE" sz="3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000750"/>
            <a:ext cx="12192000" cy="857250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83950" y="231775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 descr="ewall19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7116791" cy="602932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15176" y="0"/>
            <a:ext cx="507682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934075"/>
            <a:ext cx="71342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0" y="1003300"/>
            <a:ext cx="12192000" cy="53245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Geschäftsfeld der abacus eWall GmbH besteht aus der Herstellung und dem serverkontrollierten Betrieb von AC-Ladegeräten für EVs. </a:t>
            </a:r>
            <a:br>
              <a:rPr lang="de-DE" sz="1600" smtClean="0"/>
            </a:br>
            <a:r>
              <a:rPr lang="de-DE" sz="1600" smtClean="0"/>
              <a:t>Die Produktpalette umfasst in naher Zukunft:</a:t>
            </a:r>
            <a:endParaRPr lang="de-DE" sz="1800" smtClean="0"/>
          </a:p>
          <a:p>
            <a:pPr lvl="1"/>
            <a:r>
              <a:rPr lang="de-DE" sz="1600" smtClean="0"/>
              <a:t>Ladegeräte für Grossgaragen</a:t>
            </a:r>
          </a:p>
          <a:p>
            <a:pPr lvl="2"/>
            <a:r>
              <a:rPr lang="de-DE" sz="1600" smtClean="0"/>
              <a:t>an der Wand befestigt</a:t>
            </a:r>
          </a:p>
          <a:p>
            <a:pPr lvl="2"/>
            <a:r>
              <a:rPr lang="de-DE" sz="1600" smtClean="0"/>
              <a:t>an einer Edelstahlstele befestigt in 1-4er Konfiguration </a:t>
            </a:r>
          </a:p>
          <a:p>
            <a:pPr lvl="2"/>
            <a:r>
              <a:rPr lang="de-DE" sz="1600" smtClean="0"/>
              <a:t>von der Decke kardanisch hängend in 1-4er Konfiguration </a:t>
            </a:r>
            <a:endParaRPr lang="de-DE" sz="1800" smtClean="0"/>
          </a:p>
          <a:p>
            <a:pPr lvl="1"/>
            <a:r>
              <a:rPr lang="de-DE" sz="1600" smtClean="0"/>
              <a:t>Laternenlader mit vollständiger HW-Integration in bestehende Laternen</a:t>
            </a:r>
          </a:p>
          <a:p>
            <a:pPr lvl="1"/>
            <a:r>
              <a:rPr lang="de-DE" sz="1600" smtClean="0"/>
              <a:t>in Wände integrierte Ladegeräte, noch vandalismussicherere Installationen</a:t>
            </a:r>
          </a:p>
          <a:p>
            <a:pPr lvl="1"/>
            <a:r>
              <a:rPr lang="de-DE" sz="1600" smtClean="0"/>
              <a:t>123=1Ph zu 3Ph Konverter für 1Ph Länder wie EN/FR/IT/ES, die damit erstmalig Standard EVs (dreiphasige onboard Charger) nutzen können</a:t>
            </a:r>
          </a:p>
          <a:p>
            <a:pPr lvl="1"/>
            <a:r>
              <a:rPr lang="de-DE" sz="1600" smtClean="0"/>
              <a:t>Automatischer Tester für die Jahresprüfung</a:t>
            </a:r>
          </a:p>
          <a:p>
            <a:pPr marL="457200" indent="-457200">
              <a:spcAft>
                <a:spcPts val="600"/>
              </a:spcAft>
              <a:buNone/>
            </a:pPr>
            <a:endParaRPr lang="de-DE" sz="1800" smtClean="0"/>
          </a:p>
          <a:p>
            <a:pPr marL="457200" indent="-457200">
              <a:spcAft>
                <a:spcPts val="600"/>
              </a:spcAft>
              <a:buNone/>
            </a:pPr>
            <a:r>
              <a:rPr lang="de-DE" sz="1400" smtClean="0"/>
              <a:t>Das 11-köpfige Team betriebsinterner und –externer Mitarbeiter besteht derzeit aus: 2 GF (Bernhard &amp; Markus), Design (Yannic), PCB Design (Shahab &amp; Muchamad &amp; Ahmad), Firmware (Fareed &amp; Abhinav), ServerSW (Pramod), Frontend UI (Pramods MA), PCB Produktionskoordination (Hamza)</a:t>
            </a:r>
          </a:p>
          <a:p>
            <a:pPr>
              <a:buNone/>
            </a:pPr>
            <a:r>
              <a:rPr lang="de-DE" sz="1400" smtClean="0"/>
              <a:t>Betriebsinterne Standorte: Hauptsitz Meerbusch, Endproduktion aller Systeme Nizza, ServerSW&amp;Admin Indien, </a:t>
            </a:r>
          </a:p>
          <a:p>
            <a:pPr>
              <a:buNone/>
            </a:pPr>
            <a:r>
              <a:rPr lang="de-DE" sz="1400" smtClean="0"/>
              <a:t>Betriebsexterne Mitarbeiter: PCB Design Kanada &amp; Indonesien, Firmware Pakistan, PCB Herstellung China</a:t>
            </a:r>
          </a:p>
          <a:p>
            <a:pPr>
              <a:buNone/>
            </a:pPr>
            <a:endParaRPr lang="de-DE" sz="1800" smtClean="0"/>
          </a:p>
          <a:p>
            <a:pPr marL="0" indent="0">
              <a:buNone/>
            </a:pPr>
            <a:r>
              <a:rPr lang="de-DE" sz="1400" smtClean="0"/>
              <a:t>Umstellung Verbrenner&gt;EV, E-Konzept-Eta, Batterie: Lithium/Natrium (&lt;feuer&amp;&lt;temp), bald </a:t>
            </a:r>
            <a:r>
              <a:rPr lang="de-DE" sz="1400" smtClean="0">
                <a:hlinkClick r:id="rId2"/>
              </a:rPr>
              <a:t>200Wh/kg</a:t>
            </a:r>
            <a:r>
              <a:rPr lang="de-DE" sz="1400" smtClean="0"/>
              <a:t>, 12700€/270€/t BEV€&lt;VB€, FR: 0,18€/ kWh=1/2 Kosten D; 1,5Mio&gt;50Mio =100% in&lt;25J, 4er bande politik-hersteller-techniker-volk, wir=Vertikalität vs old school, SAAS, Steffi Domus</a:t>
            </a:r>
            <a:endParaRPr lang="de-DE" sz="1800" dirty="0"/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609B17D8-DF48-03FE-68C4-6F1884F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301994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 </a:t>
            </a:r>
            <a:r>
              <a:rPr lang="de-DE" altLang="de-DE" sz="3600" b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e-DE" altLang="de-DE" sz="3600" i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Wall </a:t>
            </a: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GmbH – was machen wir,wer sind wir </a:t>
            </a:r>
            <a:endParaRPr kumimoji="0" lang="de-DE" altLang="de-DE" sz="3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315074"/>
            <a:ext cx="12192000" cy="54292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3950" y="231775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0" y="1003300"/>
            <a:ext cx="12192000" cy="56169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Geschäftsfeld der abacus eWall GmbH besteht aus der Herstellung und dem serverkontrollierten Betrieb von AC-Ladegeräten für EVs. </a:t>
            </a:r>
            <a:br>
              <a:rPr lang="de-DE" sz="1600" smtClean="0"/>
            </a:br>
            <a:r>
              <a:rPr lang="de-DE" sz="1600" smtClean="0"/>
              <a:t>Die Produktpalette umfasst in naher Zukunft:</a:t>
            </a:r>
            <a:endParaRPr lang="de-DE" sz="1800" smtClean="0"/>
          </a:p>
          <a:p>
            <a:pPr lvl="1"/>
            <a:r>
              <a:rPr lang="de-DE" sz="1600" smtClean="0"/>
              <a:t>Ladegeräte für Grossgaragen</a:t>
            </a:r>
          </a:p>
          <a:p>
            <a:pPr lvl="2"/>
            <a:r>
              <a:rPr lang="de-DE" sz="1600" smtClean="0"/>
              <a:t>an der Wand befestigt</a:t>
            </a:r>
          </a:p>
          <a:p>
            <a:pPr lvl="2"/>
            <a:r>
              <a:rPr lang="de-DE" sz="1600" smtClean="0"/>
              <a:t>an einer Edelstahlstele befestigt in 1-4er Konfiguration </a:t>
            </a:r>
          </a:p>
          <a:p>
            <a:pPr lvl="2"/>
            <a:r>
              <a:rPr lang="de-DE" sz="1600" smtClean="0"/>
              <a:t>von der Decke kardanisch hängend in 1-4er Konfiguration </a:t>
            </a:r>
            <a:endParaRPr lang="de-DE" sz="1800" smtClean="0"/>
          </a:p>
          <a:p>
            <a:pPr lvl="1"/>
            <a:r>
              <a:rPr lang="de-DE" sz="1600" smtClean="0"/>
              <a:t>Laternenlader mit vollständiger HW-Integration in bestehende Laternen</a:t>
            </a:r>
          </a:p>
          <a:p>
            <a:pPr lvl="1"/>
            <a:r>
              <a:rPr lang="de-DE" sz="1600" smtClean="0"/>
              <a:t>in Wände integrierte Ladegeräte, noch vandalismussicherere Installationen</a:t>
            </a:r>
          </a:p>
          <a:p>
            <a:pPr lvl="1"/>
            <a:r>
              <a:rPr lang="de-DE" sz="1600" smtClean="0"/>
              <a:t>123=1Ph zu 3Ph Konverter für 1Ph Länder wie EN/FR/IT/ES, die damit erstmalig Standard EVs (dreiphasige onboard Charger) nutzen können</a:t>
            </a:r>
          </a:p>
          <a:p>
            <a:pPr lvl="1"/>
            <a:r>
              <a:rPr lang="de-DE" sz="1600" smtClean="0"/>
              <a:t>Automatischer Tester für die Jahresprüfung</a:t>
            </a:r>
          </a:p>
          <a:p>
            <a:pPr marL="457200" indent="-457200">
              <a:spcAft>
                <a:spcPts val="600"/>
              </a:spcAft>
              <a:buNone/>
            </a:pPr>
            <a:endParaRPr lang="de-DE" sz="1800" smtClean="0"/>
          </a:p>
          <a:p>
            <a:pPr marL="457200" indent="-457200">
              <a:spcAft>
                <a:spcPts val="600"/>
              </a:spcAft>
              <a:buNone/>
            </a:pPr>
            <a:r>
              <a:rPr lang="de-DE" sz="1400" smtClean="0"/>
              <a:t>Das 11-köpfige Team betriebsinterner und –externer Mitarbeiter besteht derzeit aus: 2 GF (Bernhard &amp; Markus), Design (Yannic), PCB Design (Shahab &amp; Muchamad &amp; Ahmad), Firmware (Fareed &amp; Abhinav), ServerSW (Pramod), Frontend UI (Pramods MA), PCB Produktionskoordination (Hamza)</a:t>
            </a:r>
          </a:p>
          <a:p>
            <a:pPr>
              <a:buNone/>
            </a:pPr>
            <a:r>
              <a:rPr lang="de-DE" sz="1400" smtClean="0"/>
              <a:t>Betriebsinterne Standorte: Hauptsitz Meerbusch, Endproduktion aller Systeme Nizza, ServerSW&amp;Admin Indien, </a:t>
            </a:r>
          </a:p>
          <a:p>
            <a:pPr>
              <a:buNone/>
            </a:pPr>
            <a:r>
              <a:rPr lang="de-DE" sz="1400" smtClean="0"/>
              <a:t>Betriebsexterne Mitarbeiter: PCB Design Kanada &amp; Indonesien, Firmware Pakistan, PCB Herstellung China</a:t>
            </a:r>
          </a:p>
          <a:p>
            <a:pPr>
              <a:buNone/>
            </a:pPr>
            <a:endParaRPr lang="de-DE" sz="1600" smtClean="0"/>
          </a:p>
          <a:p>
            <a:pPr marL="0" indent="0">
              <a:buNone/>
            </a:pPr>
            <a:r>
              <a:rPr lang="de-DE" sz="1400" smtClean="0"/>
              <a:t>Umstellung Verbrenner&gt;EV, E-Konzept-Eta, Batterie: Lithium/Natrium (&lt;brandgefahr&amp;&lt;temp), bald </a:t>
            </a:r>
            <a:r>
              <a:rPr lang="de-DE" sz="1400" smtClean="0">
                <a:hlinkClick r:id="rId2"/>
              </a:rPr>
              <a:t>200Wh/kg</a:t>
            </a:r>
            <a:r>
              <a:rPr lang="de-DE" sz="1400" smtClean="0"/>
              <a:t>, 12700€/t&gt;270€/t, BEV€&lt;VB€, 1,5Mio&gt;50Mio =100% in&lt;25J, wir=Vertikalität vs old school, SAAS, Steffi Domus, </a:t>
            </a:r>
          </a:p>
          <a:p>
            <a:pPr>
              <a:buNone/>
            </a:pPr>
            <a:endParaRPr lang="de-DE" sz="1600" dirty="0"/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609B17D8-DF48-03FE-68C4-6F1884F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301994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 </a:t>
            </a:r>
            <a:r>
              <a:rPr lang="de-DE" altLang="de-DE" sz="3600" b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e-DE" altLang="de-DE" sz="3600" i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Wall </a:t>
            </a: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GmbH – was machen wir,wer sind wir </a:t>
            </a:r>
            <a:endParaRPr kumimoji="0" lang="de-DE" altLang="de-DE" sz="3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315074"/>
            <a:ext cx="12192000" cy="54292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3950" y="231775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5550"/>
            <a:ext cx="12192000" cy="686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3952876"/>
            <a:ext cx="4852487" cy="245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99B1AEA2-3341-37E1-1C0F-D5E53CCEF028}"/>
              </a:ext>
            </a:extLst>
          </p:cNvPr>
          <p:cNvSpPr txBox="1"/>
          <p:nvPr/>
        </p:nvSpPr>
        <p:spPr>
          <a:xfrm>
            <a:off x="0" y="1003300"/>
            <a:ext cx="12192000" cy="56169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457200" indent="-457200">
              <a:spcAft>
                <a:spcPts val="600"/>
              </a:spcAft>
              <a:buNone/>
            </a:pPr>
            <a:r>
              <a:rPr lang="de-DE" sz="1600" smtClean="0"/>
              <a:t>Das Geschäftsfeld der abacus eWall GmbH besteht aus der Herstellung und dem serverkontrollierten Betrieb von AC-Ladegeräten für EVs. </a:t>
            </a:r>
            <a:br>
              <a:rPr lang="de-DE" sz="1600" smtClean="0"/>
            </a:br>
            <a:r>
              <a:rPr lang="de-DE" sz="1600" smtClean="0"/>
              <a:t>Die Produktpalette umfasst in naher Zukunft:</a:t>
            </a:r>
            <a:endParaRPr lang="de-DE" sz="1800" smtClean="0"/>
          </a:p>
          <a:p>
            <a:pPr lvl="1"/>
            <a:r>
              <a:rPr lang="de-DE" sz="1600" smtClean="0"/>
              <a:t>Ladegeräte für Grossgaragen</a:t>
            </a:r>
          </a:p>
          <a:p>
            <a:pPr lvl="2"/>
            <a:r>
              <a:rPr lang="de-DE" sz="1600" smtClean="0"/>
              <a:t>an der Wand befestigt</a:t>
            </a:r>
          </a:p>
          <a:p>
            <a:pPr lvl="2"/>
            <a:r>
              <a:rPr lang="de-DE" sz="1600" smtClean="0"/>
              <a:t>an einer Edelstahlstele befestigt in 1-4er Konfiguration </a:t>
            </a:r>
          </a:p>
          <a:p>
            <a:pPr lvl="2"/>
            <a:r>
              <a:rPr lang="de-DE" sz="1600" smtClean="0"/>
              <a:t>von der Decke kardanisch hängend in 1-4er Konfiguration </a:t>
            </a:r>
            <a:endParaRPr lang="de-DE" sz="1800" smtClean="0"/>
          </a:p>
          <a:p>
            <a:pPr lvl="1"/>
            <a:r>
              <a:rPr lang="de-DE" sz="1600" smtClean="0"/>
              <a:t>Laternenlader mit vollständiger HW-Integration in bestehende Laternen</a:t>
            </a:r>
          </a:p>
          <a:p>
            <a:pPr lvl="1"/>
            <a:r>
              <a:rPr lang="de-DE" sz="1600" smtClean="0"/>
              <a:t>in Wände integrierte Ladegeräte, noch vandalismussicherere Installationen</a:t>
            </a:r>
          </a:p>
          <a:p>
            <a:pPr lvl="1"/>
            <a:r>
              <a:rPr lang="de-DE" sz="1600" smtClean="0"/>
              <a:t>123=1Ph zu 3Ph Konverter für 1Ph Länder wie EN/FR/IT/ES, die damit erstmalig Standard EVs (dreiphasige onboard Charger) nutzen können</a:t>
            </a:r>
          </a:p>
          <a:p>
            <a:pPr lvl="1"/>
            <a:r>
              <a:rPr lang="de-DE" sz="1600" smtClean="0"/>
              <a:t>Automatischer Tester für die Jahresprüfung</a:t>
            </a:r>
          </a:p>
          <a:p>
            <a:pPr marL="457200" indent="-457200">
              <a:spcAft>
                <a:spcPts val="600"/>
              </a:spcAft>
              <a:buNone/>
            </a:pPr>
            <a:endParaRPr lang="de-DE" sz="1800" smtClean="0"/>
          </a:p>
          <a:p>
            <a:pPr marL="457200" indent="-457200">
              <a:spcAft>
                <a:spcPts val="600"/>
              </a:spcAft>
              <a:buNone/>
            </a:pPr>
            <a:r>
              <a:rPr lang="de-DE" sz="1400" smtClean="0"/>
              <a:t>Das 11-köpfige Team betriebsinterner und –externer Mitarbeiter besteht derzeit aus: 2 GF (Bernhard &amp; Markus), Design (Yannic), PCB Design (Shahab &amp; Muchamad &amp; Ahmad), Firmware (Fareed &amp; Abhinav), ServerSW (Pramod), Frontend UI (Pramods MA), PCB Produktionskoordination (Hamza)</a:t>
            </a:r>
          </a:p>
          <a:p>
            <a:pPr>
              <a:buNone/>
            </a:pPr>
            <a:r>
              <a:rPr lang="de-DE" sz="1400" smtClean="0"/>
              <a:t>Betriebsinterne Standorte: Hauptsitz Meerbusch, Endproduktion aller Systeme Nizza, ServerSW&amp;Admin Indien, </a:t>
            </a:r>
          </a:p>
          <a:p>
            <a:pPr>
              <a:buNone/>
            </a:pPr>
            <a:r>
              <a:rPr lang="de-DE" sz="1400" smtClean="0"/>
              <a:t>Betriebsexterne Mitarbeiter: PCB Design Kanada &amp; Indonesien, Firmware Pakistan, PCB Herstellung China</a:t>
            </a:r>
          </a:p>
          <a:p>
            <a:pPr>
              <a:buNone/>
            </a:pPr>
            <a:endParaRPr lang="de-DE" sz="1600" smtClean="0"/>
          </a:p>
          <a:p>
            <a:pPr marL="0" indent="0">
              <a:buNone/>
            </a:pPr>
            <a:r>
              <a:rPr lang="de-DE" sz="1400" smtClean="0"/>
              <a:t>Umstellung Verbrenner&gt;EV, E-Konzept-Eta, Batterie: Lithium/Natrium (&lt;brandgefahr&amp;&lt;temp), bald </a:t>
            </a:r>
            <a:r>
              <a:rPr lang="de-DE" sz="1400" smtClean="0">
                <a:hlinkClick r:id="rId2"/>
              </a:rPr>
              <a:t>200Wh/kg</a:t>
            </a:r>
            <a:r>
              <a:rPr lang="de-DE" sz="1400" smtClean="0"/>
              <a:t>, 12700€/t&gt;270€/t, BEV€&lt;VB€, 1,5Mio&gt;50Mio =100% in&lt;25J, wir=Vertikalität vs old school, SAAS, Steffi Domus, </a:t>
            </a:r>
          </a:p>
          <a:p>
            <a:pPr>
              <a:buNone/>
            </a:pPr>
            <a:endParaRPr lang="de-DE" sz="1600" dirty="0"/>
          </a:p>
        </p:txBody>
      </p:sp>
      <p:sp>
        <p:nvSpPr>
          <p:cNvPr id="3" name="Rectangle 8">
            <a:extLst>
              <a:ext uri="{FF2B5EF4-FFF2-40B4-BE49-F238E27FC236}">
                <a16:creationId xmlns="" xmlns:a16="http://schemas.microsoft.com/office/drawing/2014/main" id="{609B17D8-DF48-03FE-68C4-6F1884FD69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301994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 </a:t>
            </a:r>
            <a:r>
              <a:rPr lang="de-DE" altLang="de-DE" sz="3600" b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</a:t>
            </a:r>
            <a:r>
              <a:rPr lang="de-DE" altLang="de-DE" sz="3600" i="1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Wall </a:t>
            </a:r>
            <a:r>
              <a:rPr lang="de-DE" altLang="de-DE" sz="3600" smtClean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GmbH – was machen wir,wer sind wir </a:t>
            </a:r>
            <a:endParaRPr kumimoji="0" lang="de-DE" altLang="de-DE" sz="3600" i="0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6315074"/>
            <a:ext cx="12192000" cy="54292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8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283950" y="231775"/>
            <a:ext cx="736600" cy="73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6822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>
          <a:xfrm>
            <a:off x="9728791" y="0"/>
            <a:ext cx="226119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Film</a:t>
            </a:r>
            <a:r>
              <a:rPr lang="en-US" smtClean="0">
                <a:hlinkClick r:id="rId2"/>
              </a:rPr>
              <a:t>: https://youtu.be/1yJ65M90QfM</a:t>
            </a:r>
            <a:endParaRPr lang="en-US"/>
          </a:p>
        </p:txBody>
      </p:sp>
      <p:sp>
        <p:nvSpPr>
          <p:cNvPr id="9" name="Rechteck 8"/>
          <p:cNvSpPr/>
          <p:nvPr/>
        </p:nvSpPr>
        <p:spPr>
          <a:xfrm>
            <a:off x="9673087" y="6072370"/>
            <a:ext cx="251891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smtClean="0">
                <a:hlinkClick r:id="rId3"/>
              </a:rPr>
              <a:t>https://qa-abacus-ewall.azurewebsites.net/</a:t>
            </a:r>
            <a:endParaRPr lang="en-US" sz="1000"/>
          </a:p>
        </p:txBody>
      </p:sp>
      <p:sp>
        <p:nvSpPr>
          <p:cNvPr id="10" name="Rechteck 9"/>
          <p:cNvSpPr/>
          <p:nvPr/>
        </p:nvSpPr>
        <p:spPr>
          <a:xfrm>
            <a:off x="10264869" y="6373491"/>
            <a:ext cx="192713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smtClean="0"/>
              <a:t>markusulrichfrance@gmail.com</a:t>
            </a:r>
            <a:endParaRPr lang="en-US" sz="1050"/>
          </a:p>
        </p:txBody>
      </p:sp>
      <p:sp>
        <p:nvSpPr>
          <p:cNvPr id="11" name="Rechteck 10"/>
          <p:cNvSpPr/>
          <p:nvPr/>
        </p:nvSpPr>
        <p:spPr>
          <a:xfrm>
            <a:off x="11574523" y="6596390"/>
            <a:ext cx="617477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smtClean="0"/>
              <a:t>zNggVq</a:t>
            </a:r>
            <a:endParaRPr lang="en-US" sz="1100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86530" cy="6866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29256" y="2775098"/>
            <a:ext cx="3762744" cy="211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4781867" y="1264158"/>
            <a:ext cx="68103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sz="2400" dirty="0"/>
              <a:t>Kasten mit Absicherung (RCBO) AC/DC zur Fehlerstrom/Überlastabsicherung für jede Wallbox, bis zu 12 Stück je Kasten. </a:t>
            </a:r>
            <a:br>
              <a:rPr lang="de-DE" sz="2400" dirty="0"/>
            </a:br>
            <a:r>
              <a:rPr lang="de-DE" sz="2400" dirty="0"/>
              <a:t>Größe (2x48TE)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38">
            <a:extLst>
              <a:ext uri="{FF2B5EF4-FFF2-40B4-BE49-F238E27FC236}">
                <a16:creationId xmlns="" xmlns:a16="http://schemas.microsoft.com/office/drawing/2014/main" id="{9AA771F9-9454-4E40-4D1E-95E3317E7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972" y="1264158"/>
            <a:ext cx="4068524" cy="47528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81250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="" xmlns:a16="http://schemas.microsoft.com/office/drawing/2014/main" id="{0DB7B595-5911-0973-A2ED-74401BF016DF}"/>
              </a:ext>
            </a:extLst>
          </p:cNvPr>
          <p:cNvSpPr/>
          <p:nvPr/>
        </p:nvSpPr>
        <p:spPr>
          <a:xfrm>
            <a:off x="0" y="5752215"/>
            <a:ext cx="12192000" cy="1105785"/>
          </a:xfrm>
          <a:prstGeom prst="rect">
            <a:avLst/>
          </a:prstGeom>
          <a:solidFill>
            <a:srgbClr val="FD823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Rectangle 8">
            <a:extLst>
              <a:ext uri="{FF2B5EF4-FFF2-40B4-BE49-F238E27FC236}">
                <a16:creationId xmlns="" xmlns:a16="http://schemas.microsoft.com/office/drawing/2014/main" id="{BB1A61D8-6684-1AEF-6D08-31F1A1E7D4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0972" y="440157"/>
            <a:ext cx="11358262" cy="646331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Komponenten </a:t>
            </a:r>
            <a:r>
              <a:rPr lang="de-DE" altLang="de-DE" sz="3600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abacus</a:t>
            </a:r>
            <a:r>
              <a:rPr lang="de-DE" altLang="de-DE" sz="36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de-DE" altLang="de-DE" sz="3600" b="1" i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eWall</a:t>
            </a:r>
            <a:endParaRPr kumimoji="0" lang="de-DE" altLang="de-DE" sz="3600" b="0" i="1" u="none" strike="noStrike" cap="none" normalizeH="0" baseline="0" dirty="0">
              <a:ln>
                <a:noFill/>
              </a:ln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430F4A36-F671-A312-967B-D0D6C2C63268}"/>
              </a:ext>
            </a:extLst>
          </p:cNvPr>
          <p:cNvSpPr txBox="1"/>
          <p:nvPr/>
        </p:nvSpPr>
        <p:spPr>
          <a:xfrm>
            <a:off x="6987039" y="1389257"/>
            <a:ext cx="5254088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457200" indent="-457200">
              <a:spcAft>
                <a:spcPts val="600"/>
              </a:spcAft>
              <a:buFont typeface="+mj-lt"/>
              <a:buAutoNum type="arabicPeriod"/>
              <a:defRPr sz="20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indent="0">
              <a:spcAft>
                <a:spcPts val="600"/>
              </a:spcAft>
              <a:buNone/>
            </a:pPr>
            <a:r>
              <a:rPr lang="de-DE" dirty="0"/>
              <a:t>Smart Meter:</a:t>
            </a:r>
            <a:br>
              <a:rPr lang="de-DE" dirty="0"/>
            </a:br>
            <a:r>
              <a:rPr lang="de-DE" dirty="0"/>
              <a:t>- Strommessung an den Adern der</a:t>
            </a:r>
            <a:br>
              <a:rPr lang="de-DE" dirty="0"/>
            </a:br>
            <a:r>
              <a:rPr lang="de-DE" dirty="0"/>
              <a:t>  Hauptstromzuleitung (je HAK=je</a:t>
            </a:r>
            <a:br>
              <a:rPr lang="de-DE" dirty="0"/>
            </a:br>
            <a:r>
              <a:rPr lang="de-DE" dirty="0"/>
              <a:t>  Adresse)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dirty="0"/>
              <a:t>Smartmeter mit WIFI Modul,</a:t>
            </a:r>
            <a:br>
              <a:rPr lang="de-DE" dirty="0"/>
            </a:br>
            <a:r>
              <a:rPr lang="de-DE" dirty="0"/>
              <a:t>  einzuhängen wie eine Sicherung</a:t>
            </a:r>
            <a:br>
              <a:rPr lang="de-DE" dirty="0"/>
            </a:br>
            <a:r>
              <a:rPr lang="de-DE" dirty="0"/>
              <a:t>  im Hauptsicherungskasten</a:t>
            </a:r>
            <a:br>
              <a:rPr lang="de-DE" dirty="0"/>
            </a:br>
            <a:r>
              <a:rPr lang="de-DE" dirty="0"/>
              <a:t/>
            </a:r>
            <a:br>
              <a:rPr lang="de-DE" dirty="0"/>
            </a:br>
            <a:r>
              <a:rPr lang="de-DE" dirty="0"/>
              <a:t>- Last- und Schieflast Messung</a:t>
            </a:r>
            <a:br>
              <a:rPr lang="de-DE" dirty="0"/>
            </a:br>
            <a:r>
              <a:rPr lang="de-DE" dirty="0"/>
              <a:t>- Datenübertragung an PI und</a:t>
            </a:r>
            <a:br>
              <a:rPr lang="de-DE" dirty="0"/>
            </a:br>
            <a:r>
              <a:rPr lang="de-DE" dirty="0"/>
              <a:t>  Server, für DLM 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10">
            <a:extLst>
              <a:ext uri="{FF2B5EF4-FFF2-40B4-BE49-F238E27FC236}">
                <a16:creationId xmlns="" xmlns:a16="http://schemas.microsoft.com/office/drawing/2014/main" id="{EED7D001-FBA1-4486-241E-1792D6D03D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801117" y="2618318"/>
            <a:ext cx="2903556" cy="1282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9">
            <a:extLst>
              <a:ext uri="{FF2B5EF4-FFF2-40B4-BE49-F238E27FC236}">
                <a16:creationId xmlns="" xmlns:a16="http://schemas.microsoft.com/office/drawing/2014/main" id="{819BE61A-3B58-C247-62F4-10326F6551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7743" y="1389257"/>
            <a:ext cx="2110899" cy="3241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bgerundetes Rechteck 28">
            <a:extLst>
              <a:ext uri="{FF2B5EF4-FFF2-40B4-BE49-F238E27FC236}">
                <a16:creationId xmlns="" xmlns:a16="http://schemas.microsoft.com/office/drawing/2014/main" id="{A8C7525E-55B0-B7F1-48FD-5695D06C1799}"/>
              </a:ext>
            </a:extLst>
          </p:cNvPr>
          <p:cNvSpPr/>
          <p:nvPr/>
        </p:nvSpPr>
        <p:spPr>
          <a:xfrm>
            <a:off x="362766" y="1175500"/>
            <a:ext cx="2391864" cy="329362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feld 8">
            <a:extLst>
              <a:ext uri="{FF2B5EF4-FFF2-40B4-BE49-F238E27FC236}">
                <a16:creationId xmlns="" xmlns:a16="http://schemas.microsoft.com/office/drawing/2014/main" id="{71AEC33A-F918-EECC-EE51-5B3E2B6AAC5E}"/>
              </a:ext>
            </a:extLst>
          </p:cNvPr>
          <p:cNvSpPr txBox="1"/>
          <p:nvPr/>
        </p:nvSpPr>
        <p:spPr>
          <a:xfrm>
            <a:off x="225631" y="4821382"/>
            <a:ext cx="66264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/>
              <a:t>1x Stromwandler je Phase, Smart Meter (hier ohne Gehäuse)</a:t>
            </a:r>
            <a:endParaRPr lang="en-US" sz="2000" b="1" dirty="0"/>
          </a:p>
        </p:txBody>
      </p:sp>
      <p:pic>
        <p:nvPicPr>
          <p:cNvPr id="10" name="Picture 30">
            <a:extLst>
              <a:ext uri="{FF2B5EF4-FFF2-40B4-BE49-F238E27FC236}">
                <a16:creationId xmlns="" xmlns:a16="http://schemas.microsoft.com/office/drawing/2014/main" id="{B88424F4-25BB-1F5C-5F47-EF45EA1F2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895094">
            <a:off x="2727868" y="3139177"/>
            <a:ext cx="1918198" cy="1307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10392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3796</TotalTime>
  <Words>548</Words>
  <Application>Microsoft Office PowerPoint</Application>
  <PresentationFormat>Benutzerdefiniert</PresentationFormat>
  <Paragraphs>143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Office</vt:lpstr>
      <vt:lpstr>Folie 1</vt:lpstr>
      <vt:lpstr>Folie 2</vt:lpstr>
      <vt:lpstr>Folie 3</vt:lpstr>
      <vt:lpstr>Folie 4</vt:lpstr>
      <vt:lpstr>Folie 5</vt:lpstr>
      <vt:lpstr>Folie 6</vt:lpstr>
      <vt:lpstr>Folie 7</vt:lpstr>
      <vt:lpstr>Folie 8</vt:lpstr>
      <vt:lpstr>Folie 9</vt:lpstr>
      <vt:lpstr>Folie 10</vt:lpstr>
      <vt:lpstr>Folie 11</vt:lpstr>
      <vt:lpstr>Folie 12</vt:lpstr>
      <vt:lpstr>Folie 13</vt:lpstr>
      <vt:lpstr>Folie 14</vt:lpstr>
      <vt:lpstr>Folie 15</vt:lpstr>
      <vt:lpstr>Folie 16</vt:lpstr>
      <vt:lpstr>Folie 17</vt:lpstr>
      <vt:lpstr>Folie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Bernhard Düttmann</dc:creator>
  <cp:lastModifiedBy>Markus Ulrich</cp:lastModifiedBy>
  <cp:revision>819</cp:revision>
  <cp:lastPrinted>2024-01-28T16:02:54Z</cp:lastPrinted>
  <dcterms:created xsi:type="dcterms:W3CDTF">2023-02-01T16:03:36Z</dcterms:created>
  <dcterms:modified xsi:type="dcterms:W3CDTF">2024-04-08T23:23:54Z</dcterms:modified>
</cp:coreProperties>
</file>